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1d8c0f7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1d8c0f7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247ae14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d247ae1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285d936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285d936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285d936dd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285d936dd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26e8ed6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26e8ed6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e9848887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e9848887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e98488872_3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de98488872_3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1f8bb2b8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c1f8bb2b8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1f8bb2b8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1f8bb2b8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e32ba84d25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e32ba84d25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285d936d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285d936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1d8c0f7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1d8c0f7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34ad5ad4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e34ad5ad4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11a3ea3e2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11a3ea3e2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32ba84d25_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e32ba84d25_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32ba84d25_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32ba84d25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32ba84d25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e32ba84d25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32d2459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e32d2459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11a3ea3e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11a3ea3e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285d936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d285d93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1ddaeed8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1ddaeed8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c3c9d99f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cc3c9d99f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e9848887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e9848887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32ba84d2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32ba84d2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1ddaeed8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1ddaeed8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1d8c0f74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c1d8c0f74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579750" y="263650"/>
            <a:ext cx="7984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Projet </a:t>
            </a:r>
            <a:r>
              <a:rPr b="1" lang="fr" sz="4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Robotique</a:t>
            </a:r>
            <a:endParaRPr sz="2500"/>
          </a:p>
        </p:txBody>
      </p:sp>
      <p:sp>
        <p:nvSpPr>
          <p:cNvPr id="278" name="Google Shape;278;p13"/>
          <p:cNvSpPr txBox="1"/>
          <p:nvPr/>
        </p:nvSpPr>
        <p:spPr>
          <a:xfrm>
            <a:off x="2433750" y="1171750"/>
            <a:ext cx="42765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tablette et communication avec le niryo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421650" y="4599325"/>
            <a:ext cx="8142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****** ******** - </a:t>
            </a:r>
            <a:r>
              <a:rPr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*******</a:t>
            </a:r>
            <a:r>
              <a:rPr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**** - ******* ********* - **** *********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50" y="1787113"/>
            <a:ext cx="4205599" cy="27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875" y="1778163"/>
            <a:ext cx="1845502" cy="273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type="ctrTitle"/>
          </p:nvPr>
        </p:nvSpPr>
        <p:spPr>
          <a:xfrm>
            <a:off x="468075" y="0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Programmation de la tablette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0" name="Google Shape;350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1" name="Google Shape;351;p22"/>
          <p:cNvSpPr txBox="1"/>
          <p:nvPr/>
        </p:nvSpPr>
        <p:spPr>
          <a:xfrm>
            <a:off x="2264150" y="555350"/>
            <a:ext cx="32295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HMIWorks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52" name="Google Shape;3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25" y="880050"/>
            <a:ext cx="7759351" cy="41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>
            <p:ph idx="1" type="subTitle"/>
          </p:nvPr>
        </p:nvSpPr>
        <p:spPr>
          <a:xfrm>
            <a:off x="2212175" y="39112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diapo </a:t>
            </a:r>
            <a:r>
              <a:rPr lang="fr"/>
              <a:t>suivante</a:t>
            </a:r>
            <a:endParaRPr/>
          </a:p>
        </p:txBody>
      </p:sp>
      <p:sp>
        <p:nvSpPr>
          <p:cNvPr id="358" name="Google Shape;35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9" name="Google Shape;359;p23"/>
          <p:cNvSpPr txBox="1"/>
          <p:nvPr>
            <p:ph type="ctrTitle"/>
          </p:nvPr>
        </p:nvSpPr>
        <p:spPr>
          <a:xfrm>
            <a:off x="468075" y="0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Exemple d’un bouton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0" name="Google Shape;3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13" y="2251477"/>
            <a:ext cx="7804175" cy="11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25" y="724075"/>
            <a:ext cx="1057825" cy="109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23"/>
          <p:cNvCxnSpPr>
            <a:stCxn id="361" idx="2"/>
          </p:cNvCxnSpPr>
          <p:nvPr/>
        </p:nvCxnSpPr>
        <p:spPr>
          <a:xfrm>
            <a:off x="871538" y="1821575"/>
            <a:ext cx="714900" cy="4662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3" name="Google Shape;3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0950" y="987832"/>
            <a:ext cx="3178972" cy="69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23"/>
          <p:cNvCxnSpPr>
            <a:endCxn id="363" idx="2"/>
          </p:cNvCxnSpPr>
          <p:nvPr/>
        </p:nvCxnSpPr>
        <p:spPr>
          <a:xfrm rot="10800000">
            <a:off x="6730436" y="1683232"/>
            <a:ext cx="900000" cy="11799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23"/>
          <p:cNvCxnSpPr/>
          <p:nvPr/>
        </p:nvCxnSpPr>
        <p:spPr>
          <a:xfrm>
            <a:off x="2081025" y="3173175"/>
            <a:ext cx="501900" cy="7677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23"/>
          <p:cNvCxnSpPr/>
          <p:nvPr/>
        </p:nvCxnSpPr>
        <p:spPr>
          <a:xfrm flipH="1">
            <a:off x="3343075" y="3158425"/>
            <a:ext cx="265500" cy="8562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3"/>
          <p:cNvCxnSpPr/>
          <p:nvPr/>
        </p:nvCxnSpPr>
        <p:spPr>
          <a:xfrm>
            <a:off x="951950" y="3143650"/>
            <a:ext cx="20220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23"/>
          <p:cNvCxnSpPr/>
          <p:nvPr/>
        </p:nvCxnSpPr>
        <p:spPr>
          <a:xfrm flipH="1" rot="10800000">
            <a:off x="3118950" y="3136150"/>
            <a:ext cx="843900" cy="7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76" name="Google Shape;3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50" y="673700"/>
            <a:ext cx="5962751" cy="40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 txBox="1"/>
          <p:nvPr>
            <p:ph type="ctrTitle"/>
          </p:nvPr>
        </p:nvSpPr>
        <p:spPr>
          <a:xfrm>
            <a:off x="468075" y="0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Exemple d’une fonction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8" name="Google Shape;3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500" y="1705048"/>
            <a:ext cx="3838325" cy="223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>
            <p:ph idx="1" type="subTitle"/>
          </p:nvPr>
        </p:nvSpPr>
        <p:spPr>
          <a:xfrm>
            <a:off x="253025" y="39311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menu trajectoirs / mode automatique</a:t>
            </a:r>
            <a:endParaRPr/>
          </a:p>
        </p:txBody>
      </p:sp>
      <p:sp>
        <p:nvSpPr>
          <p:cNvPr id="384" name="Google Shape;384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5" name="Google Shape;385;p25"/>
          <p:cNvSpPr txBox="1"/>
          <p:nvPr>
            <p:ph type="ctrTitle"/>
          </p:nvPr>
        </p:nvSpPr>
        <p:spPr>
          <a:xfrm>
            <a:off x="468075" y="0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Interface finale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6" name="Google Shape;3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275" y="1377825"/>
            <a:ext cx="4255500" cy="255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25" y="1377845"/>
            <a:ext cx="4255500" cy="255327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5"/>
          <p:cNvSpPr txBox="1"/>
          <p:nvPr>
            <p:ph idx="1" type="subTitle"/>
          </p:nvPr>
        </p:nvSpPr>
        <p:spPr>
          <a:xfrm>
            <a:off x="4625275" y="39863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menu status / mode manuel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/>
          <p:nvPr>
            <p:ph idx="1" type="subTitle"/>
          </p:nvPr>
        </p:nvSpPr>
        <p:spPr>
          <a:xfrm>
            <a:off x="253025" y="39311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menu statistiques</a:t>
            </a:r>
            <a:endParaRPr/>
          </a:p>
        </p:txBody>
      </p:sp>
      <p:sp>
        <p:nvSpPr>
          <p:cNvPr id="394" name="Google Shape;394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5" name="Google Shape;395;p26"/>
          <p:cNvSpPr txBox="1"/>
          <p:nvPr>
            <p:ph type="ctrTitle"/>
          </p:nvPr>
        </p:nvSpPr>
        <p:spPr>
          <a:xfrm>
            <a:off x="468075" y="0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Interface finale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6" name="Google Shape;3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5275" y="1377825"/>
            <a:ext cx="4255500" cy="255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025" y="1377845"/>
            <a:ext cx="4255500" cy="255327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 txBox="1"/>
          <p:nvPr>
            <p:ph idx="1" type="subTitle"/>
          </p:nvPr>
        </p:nvSpPr>
        <p:spPr>
          <a:xfrm>
            <a:off x="4625275" y="39863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menu options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7"/>
          <p:cNvSpPr txBox="1"/>
          <p:nvPr>
            <p:ph idx="1" type="subTitle"/>
          </p:nvPr>
        </p:nvSpPr>
        <p:spPr>
          <a:xfrm>
            <a:off x="253025" y="39311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menu informations moteur</a:t>
            </a:r>
            <a:endParaRPr/>
          </a:p>
        </p:txBody>
      </p:sp>
      <p:sp>
        <p:nvSpPr>
          <p:cNvPr id="404" name="Google Shape;404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5" name="Google Shape;405;p27"/>
          <p:cNvSpPr txBox="1"/>
          <p:nvPr>
            <p:ph type="ctrTitle"/>
          </p:nvPr>
        </p:nvSpPr>
        <p:spPr>
          <a:xfrm>
            <a:off x="468075" y="0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Interface finale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6" name="Google Shape;4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025" y="1377845"/>
            <a:ext cx="4255500" cy="255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"/>
          <p:cNvSpPr txBox="1"/>
          <p:nvPr>
            <p:ph type="ctrTitle"/>
          </p:nvPr>
        </p:nvSpPr>
        <p:spPr>
          <a:xfrm>
            <a:off x="468075" y="0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Programme finale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2" name="Google Shape;412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2039250" y="585600"/>
            <a:ext cx="3898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schéma</a:t>
            </a:r>
            <a:r>
              <a:rPr lang="f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de </a:t>
            </a:r>
            <a:r>
              <a:rPr lang="f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déploiement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4" name="Google Shape;4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25" y="1379975"/>
            <a:ext cx="8429501" cy="3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0" name="Google Shape;420;p29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latin typeface="Arial"/>
                <a:ea typeface="Arial"/>
                <a:cs typeface="Arial"/>
                <a:sym typeface="Arial"/>
              </a:rPr>
              <a:t>Partie 2 :  IHM - Niryo ned2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1" name="Google Shape;421;p29"/>
          <p:cNvSpPr txBox="1"/>
          <p:nvPr/>
        </p:nvSpPr>
        <p:spPr>
          <a:xfrm>
            <a:off x="580200" y="897175"/>
            <a:ext cx="51681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Pour la communication avec le superviseur : Marche/arrêt, synchronisation DI/DO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Pour la communication avec l'écran tactile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Ensemble des fonctions Modbus nécessaires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Gestion des erreurs de communication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2" name="Google Shape;422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3" name="Google Shape;423;p29"/>
          <p:cNvSpPr txBox="1"/>
          <p:nvPr/>
        </p:nvSpPr>
        <p:spPr>
          <a:xfrm>
            <a:off x="6401350" y="1573500"/>
            <a:ext cx="22110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librairie de communication avec le niryo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4" name="Google Shape;4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252" y="2420475"/>
            <a:ext cx="2305125" cy="25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0" name="Google Shape;430;p30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Interface technicien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1" name="Google Shape;431;p30"/>
          <p:cNvSpPr txBox="1"/>
          <p:nvPr/>
        </p:nvSpPr>
        <p:spPr>
          <a:xfrm>
            <a:off x="1103700" y="693650"/>
            <a:ext cx="693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Première</a:t>
            </a:r>
            <a:r>
              <a:rPr lang="fr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Librairie / Librairie interface technicien</a:t>
            </a:r>
            <a:endParaRPr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32" name="Google Shape;4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387" y="1232450"/>
            <a:ext cx="4927236" cy="3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8" name="Google Shape;438;p31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Classes de l’Interface Technicien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9" name="Google Shape;4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2" y="929800"/>
            <a:ext cx="8860575" cy="372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ctrTitle"/>
          </p:nvPr>
        </p:nvSpPr>
        <p:spPr>
          <a:xfrm>
            <a:off x="2444250" y="-51712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288" name="Google Shape;288;p14"/>
          <p:cNvSpPr txBox="1"/>
          <p:nvPr>
            <p:ph idx="1" type="subTitle"/>
          </p:nvPr>
        </p:nvSpPr>
        <p:spPr>
          <a:xfrm>
            <a:off x="1424250" y="1234325"/>
            <a:ext cx="6206100" cy="3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générale 					3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de répartition 					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 					5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Gantt du projet			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Gantt personnel			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Partie 1 : Tablette - Niryo </a:t>
            </a:r>
            <a:r>
              <a:rPr b="1" lang="fr"/>
              <a:t>ned2</a:t>
            </a:r>
            <a:r>
              <a:rPr b="1" lang="fr"/>
              <a:t>	 		 9</a:t>
            </a:r>
            <a:endParaRPr b="1"/>
          </a:p>
          <a:p>
            <a:pPr indent="-317500" lvl="0" marL="914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fr" sz="1400">
                <a:solidFill>
                  <a:schemeClr val="dk2"/>
                </a:solidFill>
              </a:rPr>
              <a:t>Programmation de la tablette</a:t>
            </a:r>
            <a:r>
              <a:rPr lang="fr" sz="1400">
                <a:solidFill>
                  <a:schemeClr val="dk2"/>
                </a:solidFill>
              </a:rPr>
              <a:t>	</a:t>
            </a:r>
            <a:r>
              <a:rPr lang="fr" sz="1400">
                <a:solidFill>
                  <a:schemeClr val="dk2"/>
                </a:solidFill>
              </a:rPr>
              <a:t>		10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Partie 2 :  </a:t>
            </a:r>
            <a:r>
              <a:rPr b="1" lang="fr"/>
              <a:t>IHM - Niryo ned2</a:t>
            </a:r>
            <a:r>
              <a:rPr b="1" lang="fr"/>
              <a:t>				17</a:t>
            </a:r>
            <a:endParaRPr b="1"/>
          </a:p>
          <a:p>
            <a:pPr indent="-317500" lvl="0" marL="914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fr" sz="1400">
                <a:solidFill>
                  <a:schemeClr val="dk2"/>
                </a:solidFill>
              </a:rPr>
              <a:t>Première librairie						19</a:t>
            </a:r>
            <a:endParaRPr sz="1400">
              <a:solidFill>
                <a:schemeClr val="dk2"/>
              </a:solidFill>
            </a:endParaRPr>
          </a:p>
          <a:p>
            <a:pPr indent="-317500" lvl="0" marL="914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fr" sz="1400">
                <a:solidFill>
                  <a:schemeClr val="dk2"/>
                </a:solidFill>
              </a:rPr>
              <a:t>Seconde librairie						23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9" name="Google Shape;289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5" name="Google Shape;445;p32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Programme Interface Technicien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498" y="816425"/>
            <a:ext cx="4235002" cy="4182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32"/>
          <p:cNvCxnSpPr/>
          <p:nvPr/>
        </p:nvCxnSpPr>
        <p:spPr>
          <a:xfrm>
            <a:off x="3239600" y="2700900"/>
            <a:ext cx="2944500" cy="7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32"/>
          <p:cNvSpPr txBox="1"/>
          <p:nvPr/>
        </p:nvSpPr>
        <p:spPr>
          <a:xfrm>
            <a:off x="6184100" y="2507850"/>
            <a:ext cx="146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diapo suivante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4" name="Google Shape;454;p33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Programme Interface Technicien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55" name="Google Shape;4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725" y="779507"/>
            <a:ext cx="4475975" cy="4182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1" name="Google Shape;461;p34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Interface IHM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2" name="Google Shape;4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200" y="1372650"/>
            <a:ext cx="2949933" cy="34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450" y="1372659"/>
            <a:ext cx="2949925" cy="347084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4"/>
          <p:cNvSpPr txBox="1"/>
          <p:nvPr/>
        </p:nvSpPr>
        <p:spPr>
          <a:xfrm>
            <a:off x="1103700" y="671500"/>
            <a:ext cx="693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Seconde librairie / Librairie IHM</a:t>
            </a:r>
            <a:endParaRPr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0" name="Google Shape;470;p35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Interface IHM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1" name="Google Shape;4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00" y="1216050"/>
            <a:ext cx="3101900" cy="36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750" y="1216042"/>
            <a:ext cx="3101900" cy="364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8" name="Google Shape;478;p36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Classes de l’Interface IHM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9" name="Google Shape;4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38" y="826525"/>
            <a:ext cx="7334723" cy="41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5" name="Google Shape;485;p37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Programme Interface IHM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6" name="Google Shape;4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38" y="842075"/>
            <a:ext cx="5323176" cy="40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37"/>
          <p:cNvCxnSpPr/>
          <p:nvPr/>
        </p:nvCxnSpPr>
        <p:spPr>
          <a:xfrm>
            <a:off x="5099225" y="1719425"/>
            <a:ext cx="1350600" cy="22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37"/>
          <p:cNvSpPr txBox="1"/>
          <p:nvPr/>
        </p:nvSpPr>
        <p:spPr>
          <a:xfrm>
            <a:off x="6449825" y="1533725"/>
            <a:ext cx="140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diapo suivante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4" name="Google Shape;494;p38"/>
          <p:cNvSpPr txBox="1"/>
          <p:nvPr>
            <p:ph type="ctrTitle"/>
          </p:nvPr>
        </p:nvSpPr>
        <p:spPr>
          <a:xfrm>
            <a:off x="580200" y="138975"/>
            <a:ext cx="79836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Programme Interface IHM</a:t>
            </a:r>
            <a:endParaRPr sz="2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95" name="Google Shape;4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650" y="867825"/>
            <a:ext cx="7337775" cy="40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9"/>
          <p:cNvSpPr txBox="1"/>
          <p:nvPr>
            <p:ph type="ctrTitle"/>
          </p:nvPr>
        </p:nvSpPr>
        <p:spPr>
          <a:xfrm>
            <a:off x="807150" y="1089875"/>
            <a:ext cx="7529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ctrTitle"/>
          </p:nvPr>
        </p:nvSpPr>
        <p:spPr>
          <a:xfrm>
            <a:off x="815450" y="-158675"/>
            <a:ext cx="7847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générale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Convoyeur Fanuc Niryo -</a:t>
            </a:r>
            <a:endParaRPr/>
          </a:p>
        </p:txBody>
      </p:sp>
      <p:sp>
        <p:nvSpPr>
          <p:cNvPr id="295" name="Google Shape;295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6" name="Google Shape;2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425" y="1132224"/>
            <a:ext cx="7131151" cy="40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ctrTitle"/>
          </p:nvPr>
        </p:nvSpPr>
        <p:spPr>
          <a:xfrm>
            <a:off x="0" y="-273825"/>
            <a:ext cx="9144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de répartition</a:t>
            </a:r>
            <a:endParaRPr/>
          </a:p>
        </p:txBody>
      </p:sp>
      <p:sp>
        <p:nvSpPr>
          <p:cNvPr id="302" name="Google Shape;302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75000"/>
            <a:ext cx="8374975" cy="42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9" name="Google Shape;309;p17"/>
          <p:cNvPicPr preferRelativeResize="0"/>
          <p:nvPr/>
        </p:nvPicPr>
        <p:blipFill rotWithShape="1">
          <a:blip r:embed="rId3">
            <a:alphaModFix/>
          </a:blip>
          <a:srcRect b="0" l="-222" r="-777" t="0"/>
          <a:stretch/>
        </p:blipFill>
        <p:spPr>
          <a:xfrm>
            <a:off x="927788" y="623000"/>
            <a:ext cx="7288428" cy="45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7"/>
          <p:cNvSpPr txBox="1"/>
          <p:nvPr>
            <p:ph type="ctrTitle"/>
          </p:nvPr>
        </p:nvSpPr>
        <p:spPr>
          <a:xfrm>
            <a:off x="0" y="-565850"/>
            <a:ext cx="9144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ctrTitle"/>
          </p:nvPr>
        </p:nvSpPr>
        <p:spPr>
          <a:xfrm>
            <a:off x="1760225" y="368725"/>
            <a:ext cx="5890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3227">
                <a:latin typeface="Arial"/>
                <a:ea typeface="Arial"/>
                <a:cs typeface="Arial"/>
                <a:sym typeface="Arial"/>
              </a:rPr>
              <a:t>Diagramme de gantt du projet</a:t>
            </a:r>
            <a:endParaRPr sz="322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1263"/>
            <a:ext cx="9144000" cy="222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9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5" name="Google Shape;325;p19"/>
          <p:cNvSpPr txBox="1"/>
          <p:nvPr>
            <p:ph type="ctrTitle"/>
          </p:nvPr>
        </p:nvSpPr>
        <p:spPr>
          <a:xfrm>
            <a:off x="1760225" y="368725"/>
            <a:ext cx="5890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3227">
                <a:latin typeface="Arial"/>
                <a:ea typeface="Arial"/>
                <a:cs typeface="Arial"/>
                <a:sym typeface="Arial"/>
              </a:rPr>
              <a:t>Diagramme de gantt personnel</a:t>
            </a:r>
            <a:endParaRPr sz="322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4502"/>
            <a:ext cx="9144001" cy="2937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ctrTitle"/>
          </p:nvPr>
        </p:nvSpPr>
        <p:spPr>
          <a:xfrm>
            <a:off x="519888" y="-548400"/>
            <a:ext cx="8104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du projet</a:t>
            </a:r>
            <a:endParaRPr/>
          </a:p>
        </p:txBody>
      </p:sp>
      <p:sp>
        <p:nvSpPr>
          <p:cNvPr id="332" name="Google Shape;332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3" name="Google Shape;333;p20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1681650" y="634175"/>
            <a:ext cx="5845425" cy="37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0"/>
          <p:cNvSpPr txBox="1"/>
          <p:nvPr/>
        </p:nvSpPr>
        <p:spPr>
          <a:xfrm>
            <a:off x="519900" y="4457200"/>
            <a:ext cx="58455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Gestion avec le service web Trello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ctrTitle"/>
          </p:nvPr>
        </p:nvSpPr>
        <p:spPr>
          <a:xfrm>
            <a:off x="302550" y="138975"/>
            <a:ext cx="85308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2900">
                <a:latin typeface="Arial"/>
                <a:ea typeface="Arial"/>
                <a:cs typeface="Arial"/>
                <a:sym typeface="Arial"/>
              </a:rPr>
              <a:t>Partie 1 : Tablette - Niryo ned2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0" name="Google Shape;340;p21"/>
          <p:cNvSpPr txBox="1"/>
          <p:nvPr/>
        </p:nvSpPr>
        <p:spPr>
          <a:xfrm>
            <a:off x="522725" y="1070075"/>
            <a:ext cx="51681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Sélection mode manuel / automatique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Remise en conditions initiales des axes du robots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Sélection et déplacement élémentaire de chaque axe du robot en mode manuel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Sélection d'un cycle de production pré-enregistré dans le robot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Affichage de l'état général du robot et Affichage en temps réel de la position de chaque axe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-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Communication par Modbus/TCP en mode maître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6546425" y="1616550"/>
            <a:ext cx="20175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contrôle</a:t>
            </a:r>
            <a:r>
              <a:rPr b="1" lang="fr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du niryo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2" name="Google Shape;34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3" name="Google Shape;343;p21"/>
          <p:cNvSpPr txBox="1"/>
          <p:nvPr/>
        </p:nvSpPr>
        <p:spPr>
          <a:xfrm>
            <a:off x="2358150" y="717700"/>
            <a:ext cx="32295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objectifs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950" y="2366800"/>
            <a:ext cx="2520602" cy="252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